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1285538" cy="8464550"/>
  <p:notesSz cx="5575300" cy="8464550"/>
  <p:embeddedFontLst>
    <p:embeddedFont>
      <p:font typeface="Century Gothic" panose="020B0502020202020204" pitchFamily="34" charset="0"/>
      <p:regular r:id="rId9"/>
      <p:bold r:id="rId10"/>
      <p:italic r:id="rId11"/>
      <p:boldItalic r:id="rId12"/>
    </p:embeddedFont>
    <p:embeddedFont>
      <p:font typeface="Arial Unicode MS" panose="020B0604020202020204" pitchFamily="34" charset="-128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3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1794" y="294"/>
      </p:cViewPr>
      <p:guideLst>
        <p:guide orient="horz" pos="2880"/>
        <p:guide pos="43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47378" y="2624011"/>
            <a:ext cx="96036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94759" y="4740149"/>
            <a:ext cx="790887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64920" y="1946847"/>
            <a:ext cx="49147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18671" y="1946847"/>
            <a:ext cx="49147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4919" y="338582"/>
            <a:ext cx="101685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4919" y="1946847"/>
            <a:ext cx="101685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41453" y="7872032"/>
            <a:ext cx="361548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64920" y="7872032"/>
            <a:ext cx="2598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34843" y="7872032"/>
            <a:ext cx="2598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5229" y="522802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42731" y="47040"/>
            <a:ext cx="97536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70"/>
              </a:spcBef>
            </a:pPr>
            <a:r>
              <a:rPr sz="2800" b="1" dirty="0" err="1">
                <a:solidFill>
                  <a:srgbClr val="211F1F"/>
                </a:solidFill>
                <a:latin typeface="Arial"/>
                <a:cs typeface="Arial"/>
              </a:rPr>
              <a:t>Relación</a:t>
            </a:r>
            <a:r>
              <a:rPr sz="2800" b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800" b="1" spc="80" dirty="0">
                <a:solidFill>
                  <a:srgbClr val="211F1F"/>
                </a:solidFill>
                <a:latin typeface="Arial"/>
                <a:cs typeface="Arial"/>
              </a:rPr>
              <a:t>entre</a:t>
            </a:r>
            <a:r>
              <a:rPr sz="2800" b="1" spc="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800" b="1" spc="50" dirty="0">
                <a:solidFill>
                  <a:srgbClr val="211F1F"/>
                </a:solidFill>
                <a:latin typeface="Arial"/>
                <a:cs typeface="Arial"/>
              </a:rPr>
              <a:t>voltaje</a:t>
            </a:r>
            <a:r>
              <a:rPr sz="2800" b="1" spc="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211F1F"/>
                </a:solidFill>
                <a:latin typeface="Arial"/>
                <a:cs typeface="Arial"/>
              </a:rPr>
              <a:t>y</a:t>
            </a:r>
            <a:r>
              <a:rPr sz="2800" b="1" spc="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211F1F"/>
                </a:solidFill>
                <a:latin typeface="Arial"/>
                <a:cs typeface="Arial"/>
              </a:rPr>
              <a:t>potencia </a:t>
            </a:r>
            <a:r>
              <a:rPr sz="2800" b="1" dirty="0">
                <a:solidFill>
                  <a:srgbClr val="211F1F"/>
                </a:solidFill>
                <a:latin typeface="Arial"/>
                <a:cs typeface="Arial"/>
              </a:rPr>
              <a:t>activa</a:t>
            </a:r>
            <a:r>
              <a:rPr sz="280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211F1F"/>
                </a:solidFill>
                <a:latin typeface="Arial"/>
                <a:cs typeface="Arial"/>
              </a:rPr>
              <a:t>y</a:t>
            </a:r>
            <a:r>
              <a:rPr sz="280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211F1F"/>
                </a:solidFill>
                <a:latin typeface="Arial"/>
                <a:cs typeface="Arial"/>
              </a:rPr>
              <a:t>reactiva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7819" y="558134"/>
            <a:ext cx="9982200" cy="158889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8450" marR="5080" indent="-285750" algn="just">
              <a:lnSpc>
                <a:spcPts val="168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n-US" sz="14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Se </a:t>
            </a:r>
            <a:r>
              <a:rPr lang="en-US" sz="1400" spc="-30" dirty="0" err="1">
                <a:solidFill>
                  <a:srgbClr val="211F1F"/>
                </a:solidFill>
                <a:latin typeface="Arial Unicode MS"/>
                <a:cs typeface="Arial Unicode MS"/>
              </a:rPr>
              <a:t>presenta</a:t>
            </a:r>
            <a:r>
              <a:rPr lang="en-US" sz="1400" spc="-30" dirty="0">
                <a:solidFill>
                  <a:srgbClr val="211F1F"/>
                </a:solidFill>
                <a:latin typeface="Arial Unicode MS"/>
                <a:cs typeface="Arial Unicode MS"/>
              </a:rPr>
              <a:t> el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vínculo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analítico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4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140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40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140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1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14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líneas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eléctricas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cargas.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endParaRPr lang="en-US" sz="1400" spc="50" dirty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8450" marR="5080" indent="-285750" algn="just">
              <a:lnSpc>
                <a:spcPts val="168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endParaRPr lang="en-US" sz="1400" spc="50" dirty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8450" marR="5080" indent="-285750" algn="just">
              <a:lnSpc>
                <a:spcPts val="168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sz="1400" spc="-4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introducen</a:t>
            </a:r>
            <a:r>
              <a:rPr sz="14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simplificaciones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aceptables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ecuaciones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resaltar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aspectos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dominantes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lang="es-AR" sz="1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400" dirty="0" err="1">
                <a:solidFill>
                  <a:srgbClr val="211F1F"/>
                </a:solidFill>
                <a:latin typeface="Arial Unicode MS"/>
                <a:cs typeface="Arial Unicode MS"/>
              </a:rPr>
              <a:t>vinculaci</a:t>
            </a:r>
            <a:r>
              <a:rPr lang="en-US" sz="1400" dirty="0" err="1">
                <a:solidFill>
                  <a:srgbClr val="211F1F"/>
                </a:solidFill>
                <a:latin typeface="Arial Unicode MS"/>
                <a:cs typeface="Arial Unicode MS"/>
              </a:rPr>
              <a:t>ón</a:t>
            </a:r>
            <a:r>
              <a:rPr lang="en-US" sz="1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lang="en-US" sz="1400" i="1" dirty="0">
                <a:solidFill>
                  <a:srgbClr val="211F1F"/>
                </a:solidFill>
                <a:latin typeface="Arial"/>
                <a:cs typeface="Arial"/>
              </a:rPr>
              <a:t>-</a:t>
            </a:r>
            <a:r>
              <a:rPr sz="14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14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impacta</a:t>
            </a:r>
            <a:r>
              <a:rPr sz="1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fuertemente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nuestra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comprensión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fenómenos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red,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rendimiento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requerido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soluciones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protección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diseño.</a:t>
            </a:r>
            <a:r>
              <a:rPr sz="1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endParaRPr lang="en-US" sz="1400" spc="120" dirty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8450" marR="5080" indent="-285750" algn="just">
              <a:lnSpc>
                <a:spcPts val="168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endParaRPr lang="en-US" sz="1400" spc="120" dirty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8450" marR="5080" indent="-285750" algn="just">
              <a:lnSpc>
                <a:spcPts val="168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n-US" sz="1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Se </a:t>
            </a:r>
            <a:r>
              <a:rPr lang="en-US" sz="1400" spc="120" dirty="0" err="1">
                <a:solidFill>
                  <a:srgbClr val="211F1F"/>
                </a:solidFill>
                <a:latin typeface="Arial Unicode MS"/>
                <a:cs typeface="Arial Unicode MS"/>
              </a:rPr>
              <a:t>provee</a:t>
            </a:r>
            <a:r>
              <a:rPr lang="en-US" sz="1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400" spc="120" dirty="0" err="1">
                <a:solidFill>
                  <a:srgbClr val="211F1F"/>
                </a:solidFill>
                <a:latin typeface="Arial Unicode MS"/>
                <a:cs typeface="Arial Unicode MS"/>
              </a:rPr>
              <a:t>u</a:t>
            </a:r>
            <a:r>
              <a:rPr sz="1400" dirty="0" err="1">
                <a:solidFill>
                  <a:srgbClr val="211F1F"/>
                </a:solidFill>
                <a:latin typeface="Arial Unicode MS"/>
                <a:cs typeface="Arial Unicode MS"/>
              </a:rPr>
              <a:t>na</a:t>
            </a:r>
            <a:r>
              <a:rPr sz="1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presentación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imprescindible</a:t>
            </a:r>
            <a:r>
              <a:rPr sz="1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1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principals</a:t>
            </a:r>
            <a:r>
              <a:rPr lang="en-US" sz="1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400" dirty="0" err="1">
                <a:solidFill>
                  <a:srgbClr val="211F1F"/>
                </a:solidFill>
                <a:latin typeface="Arial Unicode MS"/>
                <a:cs typeface="Arial Unicode MS"/>
              </a:rPr>
              <a:t>interrelaciones</a:t>
            </a:r>
            <a:r>
              <a:rPr lang="en-US" sz="1400" dirty="0">
                <a:solidFill>
                  <a:srgbClr val="211F1F"/>
                </a:solidFill>
                <a:latin typeface="Arial Unicode MS"/>
                <a:cs typeface="Arial Unicode MS"/>
              </a:rPr>
              <a:t> entre </a:t>
            </a:r>
            <a:r>
              <a:rPr sz="14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lang="en-US" sz="1400" i="1" dirty="0">
                <a:solidFill>
                  <a:srgbClr val="211F1F"/>
                </a:solidFill>
                <a:latin typeface="Arial"/>
                <a:cs typeface="Arial"/>
              </a:rPr>
              <a:t> y </a:t>
            </a:r>
            <a:r>
              <a:rPr sz="14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lang="en-US" sz="1400" i="1" dirty="0">
                <a:solidFill>
                  <a:srgbClr val="211F1F"/>
                </a:solidFill>
                <a:latin typeface="Arial"/>
                <a:cs typeface="Arial"/>
              </a:rPr>
              <a:t>.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1169" y="2206447"/>
            <a:ext cx="42291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1400" b="1" spc="45" dirty="0" err="1" smtClean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1400" b="1" dirty="0" err="1">
                <a:solidFill>
                  <a:srgbClr val="211F1F"/>
                </a:solidFill>
                <a:latin typeface="Arial"/>
                <a:cs typeface="Arial"/>
              </a:rPr>
              <a:t>íneas</a:t>
            </a:r>
            <a:r>
              <a:rPr sz="1400" b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400" b="1" spc="-10" dirty="0" err="1">
                <a:solidFill>
                  <a:srgbClr val="211F1F"/>
                </a:solidFill>
                <a:latin typeface="Arial"/>
                <a:cs typeface="Arial"/>
              </a:rPr>
              <a:t>cortas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84709" y="5329224"/>
            <a:ext cx="546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400">
              <a:latin typeface="Arial Unicode MS"/>
              <a:cs typeface="Arial Unicode MS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69" y="2397075"/>
            <a:ext cx="5714999" cy="2252582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800" y="4673840"/>
            <a:ext cx="4847581" cy="39560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258" y="5132443"/>
            <a:ext cx="4778821" cy="62780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211" y="5680075"/>
            <a:ext cx="4972975" cy="1295399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707" y="6875882"/>
            <a:ext cx="4435021" cy="627800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163" y="7681425"/>
            <a:ext cx="4228741" cy="748200"/>
          </a:xfrm>
          <a:prstGeom prst="rect">
            <a:avLst/>
          </a:prstGeom>
        </p:spPr>
      </p:pic>
      <p:sp>
        <p:nvSpPr>
          <p:cNvPr id="32" name="object 35"/>
          <p:cNvSpPr txBox="1"/>
          <p:nvPr/>
        </p:nvSpPr>
        <p:spPr>
          <a:xfrm>
            <a:off x="6099969" y="2948446"/>
            <a:ext cx="4919821" cy="13336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2585" algn="just">
              <a:lnSpc>
                <a:spcPts val="1680"/>
              </a:lnSpc>
              <a:spcBef>
                <a:spcPts val="1015"/>
              </a:spcBef>
            </a:pPr>
            <a:r>
              <a:rPr sz="1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1400" spc="8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significa</a:t>
            </a:r>
            <a:r>
              <a:rPr sz="1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1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1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1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1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1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nodo</a:t>
            </a:r>
            <a:r>
              <a:rPr sz="1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1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dependerá</a:t>
            </a:r>
            <a:r>
              <a:rPr sz="1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magnitude </a:t>
            </a:r>
            <a:r>
              <a:rPr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8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1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 inyectada</a:t>
            </a:r>
            <a:r>
              <a:rPr sz="14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él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nodo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1,</a:t>
            </a:r>
            <a:r>
              <a:rPr sz="14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 err="1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400" spc="7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el deficit d</a:t>
            </a:r>
            <a:r>
              <a:rPr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1400" spc="6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nodo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25" dirty="0">
                <a:solidFill>
                  <a:srgbClr val="211F1F"/>
                </a:solidFill>
                <a:latin typeface="Arial Unicode MS"/>
                <a:cs typeface="Arial Unicode MS"/>
              </a:rPr>
              <a:t>2.</a:t>
            </a:r>
            <a:endParaRPr sz="1400" dirty="0">
              <a:latin typeface="Arial Unicode MS"/>
              <a:cs typeface="Arial Unicode MS"/>
            </a:endParaRPr>
          </a:p>
          <a:p>
            <a:pPr marL="12700" marR="5080" indent="152400" algn="just">
              <a:lnSpc>
                <a:spcPts val="1680"/>
              </a:lnSpc>
              <a:spcBef>
                <a:spcPts val="80"/>
              </a:spcBef>
            </a:pP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partir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consideraciones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anteriores,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siguientes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puntos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relacionados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 </a:t>
            </a:r>
            <a:r>
              <a:rPr lang="en-US" sz="1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barra</a:t>
            </a:r>
            <a:r>
              <a:rPr lang="en-US"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de </a:t>
            </a:r>
            <a:r>
              <a:rPr lang="en-US" sz="1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llegada</a:t>
            </a:r>
            <a:r>
              <a:rPr lang="en-US"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y la </a:t>
            </a:r>
            <a:r>
              <a:rPr lang="en-US" sz="1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barra</a:t>
            </a:r>
            <a:r>
              <a:rPr lang="en-US"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de</a:t>
            </a:r>
            <a:r>
              <a:rPr sz="1400" spc="4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partida</a:t>
            </a:r>
            <a:r>
              <a:rPr lang="en-US"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1400" spc="4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10" dirty="0" err="1">
                <a:solidFill>
                  <a:srgbClr val="211F1F"/>
                </a:solidFill>
                <a:latin typeface="Arial Unicode MS"/>
                <a:cs typeface="Arial Unicode MS"/>
              </a:rPr>
              <a:t>claros</a:t>
            </a:r>
            <a:r>
              <a:rPr sz="65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lang="en-US" sz="65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;</a:t>
            </a:r>
            <a:endParaRPr sz="650" dirty="0">
              <a:latin typeface="Arial Unicode MS"/>
              <a:cs typeface="Arial Unicode MS"/>
            </a:endParaRPr>
          </a:p>
        </p:txBody>
      </p:sp>
      <p:sp>
        <p:nvSpPr>
          <p:cNvPr id="33" name="object 36"/>
          <p:cNvSpPr txBox="1"/>
          <p:nvPr/>
        </p:nvSpPr>
        <p:spPr>
          <a:xfrm>
            <a:off x="6084888" y="4401206"/>
            <a:ext cx="5044281" cy="4003019"/>
          </a:xfrm>
          <a:prstGeom prst="rect">
            <a:avLst/>
          </a:prstGeom>
          <a:solidFill>
            <a:srgbClr val="D1D3D5"/>
          </a:solidFill>
        </p:spPr>
        <p:txBody>
          <a:bodyPr vert="horz" wrap="square" lIns="0" tIns="1905" rIns="0" bIns="0" rtlCol="0">
            <a:spAutoFit/>
          </a:bodyPr>
          <a:lstStyle/>
          <a:p>
            <a:pPr algn="just">
              <a:lnSpc>
                <a:spcPts val="2400"/>
              </a:lnSpc>
              <a:spcBef>
                <a:spcPts val="1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485775" indent="-342900" algn="just">
              <a:lnSpc>
                <a:spcPts val="2400"/>
              </a:lnSpc>
              <a:spcBef>
                <a:spcPts val="5"/>
              </a:spcBef>
              <a:buFont typeface="Wingdings" panose="05000000000000000000" pitchFamily="2" charset="2"/>
              <a:buChar char="q"/>
              <a:tabLst>
                <a:tab pos="193040" algn="l"/>
              </a:tabLst>
            </a:pP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magnitudes</a:t>
            </a:r>
            <a:r>
              <a:rPr sz="2000" b="1" i="1" spc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</a:t>
            </a:r>
            <a:r>
              <a:rPr sz="2000" b="1" i="1" spc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voltaje</a:t>
            </a:r>
            <a:r>
              <a:rPr sz="2000" b="1" i="1" spc="9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están</a:t>
            </a:r>
            <a:r>
              <a:rPr sz="2000" b="1" i="1" spc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determinadas</a:t>
            </a:r>
            <a:r>
              <a:rPr sz="2000" b="1" i="1" spc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en</a:t>
            </a:r>
            <a:r>
              <a:rPr sz="2000" b="1" i="1" spc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gran</a:t>
            </a:r>
            <a:r>
              <a:rPr sz="2000" b="1" i="1" spc="9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medida</a:t>
            </a:r>
            <a:r>
              <a:rPr sz="2000" b="1" i="1" spc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por</a:t>
            </a:r>
            <a:r>
              <a:rPr sz="2000" b="1" i="1" spc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los </a:t>
            </a:r>
            <a:r>
              <a:rPr lang="es-AR" sz="2000" b="1" i="1" spc="-1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flujos</a:t>
            </a:r>
            <a:r>
              <a:rPr sz="2000" b="1" i="1" spc="9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n-US" sz="2000" b="1" i="1" spc="9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 </a:t>
            </a:r>
            <a:r>
              <a:rPr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potencia</a:t>
            </a:r>
            <a:r>
              <a:rPr sz="2000" b="1" i="1" spc="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reactiva</a:t>
            </a:r>
            <a:r>
              <a:rPr sz="20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;</a:t>
            </a:r>
            <a:endParaRPr sz="2000" dirty="0">
              <a:latin typeface="Arial Unicode MS"/>
              <a:cs typeface="Arial Unicode MS"/>
            </a:endParaRPr>
          </a:p>
          <a:p>
            <a:pPr marL="486410" marR="336550" indent="-342900" algn="just">
              <a:lnSpc>
                <a:spcPts val="2400"/>
              </a:lnSpc>
              <a:spcBef>
                <a:spcPts val="40"/>
              </a:spcBef>
              <a:buFont typeface="Wingdings" panose="05000000000000000000" pitchFamily="2" charset="2"/>
              <a:buChar char="q"/>
              <a:tabLst>
                <a:tab pos="208915" algn="l"/>
              </a:tabLst>
            </a:pPr>
            <a:r>
              <a:rPr sz="20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diferencia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entre </a:t>
            </a:r>
            <a:r>
              <a:rPr lang="en-US" sz="2000" spc="-1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lang="en-US" sz="20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2000" spc="-1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barras</a:t>
            </a:r>
            <a:r>
              <a:rPr lang="en-US" sz="20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de </a:t>
            </a:r>
            <a:r>
              <a:rPr lang="en-US" sz="2000" spc="-1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partida</a:t>
            </a:r>
            <a:r>
              <a:rPr lang="en-US" sz="20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2000" spc="1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2000" smtClean="0">
                <a:solidFill>
                  <a:srgbClr val="211F1F"/>
                </a:solidFill>
                <a:latin typeface="Arial Unicode MS"/>
                <a:cs typeface="Arial Unicode MS"/>
              </a:rPr>
              <a:t>llegada</a:t>
            </a:r>
            <a:r>
              <a:rPr sz="2000" spc="-10" smtClean="0">
                <a:solidFill>
                  <a:srgbClr val="211F1F"/>
                </a:solidFill>
                <a:latin typeface="Arial Unicode MS"/>
                <a:cs typeface="Arial Unicode MS"/>
              </a:rPr>
              <a:t>;</a:t>
            </a:r>
            <a:endParaRPr lang="en-US" sz="2000" spc="-10" dirty="0" smtClean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486410" marR="336550" indent="-342900" algn="just">
              <a:lnSpc>
                <a:spcPts val="2400"/>
              </a:lnSpc>
              <a:spcBef>
                <a:spcPts val="40"/>
              </a:spcBef>
              <a:buFont typeface="Wingdings" panose="05000000000000000000" pitchFamily="2" charset="2"/>
              <a:buChar char="q"/>
              <a:tabLst>
                <a:tab pos="208915" algn="l"/>
              </a:tabLst>
            </a:pPr>
            <a:r>
              <a:rPr sz="20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Cuanto</a:t>
            </a:r>
            <a:r>
              <a:rPr sz="20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cortocircuito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determinado,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será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reactivaEl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reduce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emisor.</a:t>
            </a: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/>
          <p:nvPr/>
        </p:nvSpPr>
        <p:spPr>
          <a:xfrm>
            <a:off x="1680369" y="269875"/>
            <a:ext cx="8305800" cy="44755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spcBef>
                <a:spcPts val="130"/>
              </a:spcBef>
            </a:pPr>
            <a:r>
              <a:rPr sz="2800" b="1" i="1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Transferencia</a:t>
            </a:r>
            <a:r>
              <a:rPr sz="2800" b="1" i="1" spc="6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1" i="1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800" b="1" i="1" spc="6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526408" y="7012020"/>
            <a:ext cx="901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endParaRPr sz="1000">
              <a:latin typeface="Arial Unicode MS"/>
              <a:cs typeface="Arial Unicode MS"/>
            </a:endParaRPr>
          </a:p>
        </p:txBody>
      </p:sp>
      <p:pic>
        <p:nvPicPr>
          <p:cNvPr id="75" name="Imagen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69" y="720997"/>
            <a:ext cx="5715000" cy="5791200"/>
          </a:xfrm>
          <a:prstGeom prst="rect">
            <a:avLst/>
          </a:prstGeom>
        </p:spPr>
      </p:pic>
      <p:pic>
        <p:nvPicPr>
          <p:cNvPr id="76" name="Imagen 7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12" y="6512197"/>
            <a:ext cx="4724400" cy="1676400"/>
          </a:xfrm>
          <a:prstGeom prst="rect">
            <a:avLst/>
          </a:prstGeom>
        </p:spPr>
      </p:pic>
      <p:sp>
        <p:nvSpPr>
          <p:cNvPr id="77" name="object 13"/>
          <p:cNvSpPr txBox="1"/>
          <p:nvPr/>
        </p:nvSpPr>
        <p:spPr>
          <a:xfrm>
            <a:off x="6176169" y="718603"/>
            <a:ext cx="4953000" cy="8113118"/>
          </a:xfrm>
          <a:prstGeom prst="rect">
            <a:avLst/>
          </a:prstGeom>
          <a:solidFill>
            <a:srgbClr val="D1D3D5"/>
          </a:solidFill>
        </p:spPr>
        <p:txBody>
          <a:bodyPr vert="horz" wrap="square" lIns="0" tIns="97155" rIns="0" bIns="0" rtlCol="0">
            <a:spAutoFit/>
          </a:bodyPr>
          <a:lstStyle/>
          <a:p>
            <a:pPr marL="295910" marR="265430" indent="-152400" algn="just">
              <a:lnSpc>
                <a:spcPts val="2400"/>
              </a:lnSpc>
              <a:spcBef>
                <a:spcPts val="765"/>
              </a:spcBef>
              <a:buChar char="•"/>
              <a:tabLst>
                <a:tab pos="200660" algn="l"/>
              </a:tabLst>
            </a:pP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potencias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reactivas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nodos</a:t>
            </a:r>
            <a:r>
              <a:rPr lang="en-US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extremos</a:t>
            </a:r>
            <a:r>
              <a:rPr b="1" i="1" spc="7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spc="-1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inversamente</a:t>
            </a:r>
            <a:r>
              <a:rPr b="1" i="1" spc="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proporcional</a:t>
            </a:r>
            <a:r>
              <a:rPr lang="en-US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b="1" i="1" spc="8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b="1" i="1" spc="8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i="1" spc="8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reactancia</a:t>
            </a:r>
            <a:r>
              <a:rPr b="1" i="1" spc="9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pc="8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misma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dependencia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pc="-25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25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pc="2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</a:t>
            </a:r>
            <a:r>
              <a:rPr lang="en-US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tencias</a:t>
            </a:r>
            <a:r>
              <a:rPr spc="13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</a:t>
            </a:r>
            <a:r>
              <a:rPr lang="en-US"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5910" marR="177165" indent="-152400" algn="just">
              <a:lnSpc>
                <a:spcPts val="2400"/>
              </a:lnSpc>
              <a:spcBef>
                <a:spcPts val="10"/>
              </a:spcBef>
              <a:buChar char="•"/>
              <a:tabLst>
                <a:tab pos="205104" algn="l"/>
              </a:tabLst>
            </a:pPr>
            <a:r>
              <a:rPr spc="-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emisor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8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buses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receptores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disminuye</a:t>
            </a:r>
            <a:r>
              <a:rPr lang="en-US"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5910" marR="240029" indent="-152400" algn="just">
              <a:lnSpc>
                <a:spcPts val="2400"/>
              </a:lnSpc>
              <a:spcBef>
                <a:spcPts val="55"/>
              </a:spcBef>
              <a:buChar char="•"/>
              <a:tabLst>
                <a:tab pos="196850" algn="l"/>
              </a:tabLst>
            </a:pP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Variaciones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pequeña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magnitud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9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voltajes</a:t>
            </a:r>
            <a:r>
              <a:rPr spc="1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extremos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1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spc="9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(valores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alrededor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pc="2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pu)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</a:t>
            </a:r>
            <a:r>
              <a:rPr i="1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ϑ</a:t>
            </a:r>
            <a:r>
              <a:rPr i="1"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(los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alrededor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combinados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tienen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impacto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significativo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2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magnitude 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8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línea.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ilustra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efecto</a:t>
            </a:r>
            <a:r>
              <a:rPr spc="2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crítico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tiene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voltajes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6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pc="7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ángulos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n-US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pc="7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pc="2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pc="1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reactiva,</a:t>
            </a:r>
            <a:r>
              <a:rPr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especialmente</a:t>
            </a:r>
            <a:r>
              <a:rPr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manual;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5910" marR="201930" indent="-152400" algn="just">
              <a:lnSpc>
                <a:spcPts val="2400"/>
              </a:lnSpc>
              <a:spcBef>
                <a:spcPts val="15"/>
              </a:spcBef>
              <a:buChar char="•"/>
              <a:tabLst>
                <a:tab pos="205104" algn="l"/>
              </a:tabLst>
            </a:pPr>
            <a:r>
              <a:rPr spc="-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activa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es,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9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9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reactiva,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influenciado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AR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ariación</a:t>
            </a:r>
            <a:r>
              <a:rPr lang="es-AR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ángulo</a:t>
            </a:r>
            <a:r>
              <a:rPr lang="es-AR" spc="9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n-US"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debido</a:t>
            </a:r>
            <a:r>
              <a:rPr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alto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pendiente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</a:t>
            </a:r>
            <a:r>
              <a:rPr i="1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ϑ</a:t>
            </a:r>
            <a:r>
              <a:rPr i="1"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alrededor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9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i="1" spc="5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ϑ</a:t>
            </a:r>
            <a:r>
              <a:rPr i="1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pc="-2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pc="-2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spc="-2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613569" y="346075"/>
            <a:ext cx="9906000" cy="113492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b="1" i="1" spc="-10" dirty="0" err="1" smtClean="0">
                <a:solidFill>
                  <a:srgbClr val="211F1F"/>
                </a:solidFill>
                <a:latin typeface="Century Gothic"/>
                <a:cs typeface="Century Gothic"/>
              </a:rPr>
              <a:t>Pérdidas</a:t>
            </a:r>
            <a:endParaRPr dirty="0">
              <a:latin typeface="Century Gothic"/>
              <a:cs typeface="Century Gothic"/>
            </a:endParaRPr>
          </a:p>
          <a:p>
            <a:pPr>
              <a:lnSpc>
                <a:spcPts val="2160"/>
              </a:lnSpc>
              <a:spcBef>
                <a:spcPts val="5"/>
              </a:spcBef>
            </a:pPr>
            <a:endParaRPr dirty="0">
              <a:latin typeface="Century Gothic"/>
              <a:cs typeface="Century Gothic"/>
            </a:endParaRPr>
          </a:p>
          <a:p>
            <a:pPr marL="12700" marR="5080">
              <a:lnSpc>
                <a:spcPts val="2160"/>
              </a:lnSpc>
            </a:pP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minimización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transporte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motivada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reducción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25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Joule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línea.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hecho,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estas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expresan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3569" y="3142818"/>
            <a:ext cx="9906000" cy="341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sino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contribuye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línea.</a:t>
            </a:r>
            <a:endParaRPr dirty="0">
              <a:latin typeface="Arial Unicode MS"/>
              <a:cs typeface="Arial Unicode MS"/>
            </a:endParaRPr>
          </a:p>
          <a:p>
            <a:pPr algn="just">
              <a:lnSpc>
                <a:spcPts val="2160"/>
              </a:lnSpc>
              <a:spcBef>
                <a:spcPts val="75"/>
              </a:spcBef>
            </a:pPr>
            <a:endParaRPr dirty="0">
              <a:latin typeface="Arial Unicode MS"/>
              <a:cs typeface="Arial Unicode MS"/>
            </a:endParaRPr>
          </a:p>
          <a:p>
            <a:pPr marL="298450" marR="762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térmico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definido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admisible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cualquier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elemento</a:t>
            </a:r>
            <a:r>
              <a:rPr spc="4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red,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transferencia</a:t>
            </a:r>
            <a:r>
              <a:rPr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reduce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cantidad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activa.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endParaRPr lang="en-US" spc="120" dirty="0" smtClean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8450" marR="762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endParaRPr lang="en-US" spc="120" dirty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8450" marR="762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minimización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reactiva,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altos</a:t>
            </a:r>
            <a:r>
              <a:rPr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lang="en-US" spc="-10" dirty="0" smtClean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8450" marR="762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endParaRPr dirty="0">
              <a:latin typeface="Arial Unicode MS"/>
              <a:cs typeface="Arial Unicode MS"/>
            </a:endParaRPr>
          </a:p>
          <a:p>
            <a:pPr marL="298450" marR="508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consideraciones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anteriores,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desprende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siguiente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afirmación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transferencia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reactiva: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93919" y="6968699"/>
            <a:ext cx="8153400" cy="619400"/>
          </a:xfrm>
          <a:prstGeom prst="rect">
            <a:avLst/>
          </a:prstGeom>
          <a:solidFill>
            <a:srgbClr val="D1D3D5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200025" indent="-57150" algn="just">
              <a:spcBef>
                <a:spcPts val="5"/>
              </a:spcBef>
              <a:buChar char="•"/>
              <a:tabLst>
                <a:tab pos="200660" algn="l"/>
              </a:tabLst>
            </a:pPr>
            <a:r>
              <a:rPr sz="2000" b="1" i="1" spc="-30" dirty="0">
                <a:solidFill>
                  <a:srgbClr val="FF0000"/>
                </a:solidFill>
                <a:latin typeface="Arial Unicode MS"/>
                <a:cs typeface="Arial Unicode MS"/>
              </a:rPr>
              <a:t>El</a:t>
            </a:r>
            <a:r>
              <a:rPr sz="2000" b="1" i="1" spc="7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flujo</a:t>
            </a:r>
            <a:r>
              <a:rPr sz="2000" b="1" i="1" spc="7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sz="2000" b="1" i="1" spc="7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potencia</a:t>
            </a:r>
            <a:r>
              <a:rPr sz="2000" b="1" i="1" spc="7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reactiva</a:t>
            </a:r>
            <a:r>
              <a:rPr sz="2000" b="1" i="1" spc="7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en</a:t>
            </a:r>
            <a:r>
              <a:rPr sz="2000" b="1" i="1" spc="7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la</a:t>
            </a:r>
            <a:r>
              <a:rPr sz="2000" b="1" i="1" spc="7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línea</a:t>
            </a:r>
            <a:r>
              <a:rPr sz="2000" b="1" i="1" spc="7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aumenta</a:t>
            </a:r>
            <a:r>
              <a:rPr sz="2000" b="1" i="1" spc="7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las</a:t>
            </a:r>
            <a:r>
              <a:rPr sz="2000" b="1" i="1" spc="7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Arial Unicode MS"/>
                <a:cs typeface="Arial Unicode MS"/>
              </a:rPr>
              <a:t>pérdidas.</a:t>
            </a:r>
            <a:endParaRPr sz="2000" b="1" i="1" dirty="0">
              <a:solidFill>
                <a:srgbClr val="FF0000"/>
              </a:solidFill>
              <a:latin typeface="Arial Unicode MS"/>
              <a:cs typeface="Arial Unicode MS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568" y="1795909"/>
            <a:ext cx="6704101" cy="103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65682" y="186046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61169" y="205859"/>
            <a:ext cx="1904042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400" b="1" dirty="0" err="1" smtClean="0">
                <a:solidFill>
                  <a:srgbClr val="211F1F"/>
                </a:solidFill>
                <a:latin typeface="Arial"/>
                <a:cs typeface="Arial"/>
              </a:rPr>
              <a:t>Cargas</a:t>
            </a:r>
            <a:r>
              <a:rPr sz="1400" b="1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211F1F"/>
                </a:solidFill>
                <a:latin typeface="Arial"/>
                <a:cs typeface="Arial"/>
              </a:rPr>
              <a:t>reactivas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684443" y="421303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211F1F"/>
                </a:solidFill>
                <a:latin typeface="Arial Unicode MS"/>
                <a:cs typeface="Arial Unicode MS"/>
              </a:rPr>
              <a:t>7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1169" y="609917"/>
            <a:ext cx="10287000" cy="494366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13970" algn="just">
              <a:lnSpc>
                <a:spcPts val="1920"/>
              </a:lnSpc>
              <a:spcBef>
                <a:spcPts val="55"/>
              </a:spcBef>
            </a:pPr>
            <a:r>
              <a:rPr lang="en-US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 </a:t>
            </a:r>
            <a:r>
              <a:rPr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Figura</a:t>
            </a:r>
            <a:r>
              <a:rPr sz="1600" dirty="0" smtClean="0">
                <a:solidFill>
                  <a:srgbClr val="314A97"/>
                </a:solidFill>
                <a:latin typeface="Arial Unicode MS"/>
                <a:cs typeface="Arial Unicode MS"/>
              </a:rPr>
              <a:t>1.2</a:t>
            </a:r>
            <a:r>
              <a:rPr sz="1600" spc="80" dirty="0" smtClean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reactivas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básicas:</a:t>
            </a:r>
            <a:r>
              <a:rPr sz="1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spc="-2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1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 Unicode MS"/>
                <a:cs typeface="Arial Unicode MS"/>
              </a:rPr>
              <a:t>inductivo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(+</a:t>
            </a:r>
            <a:r>
              <a:rPr sz="1600" i="1" spc="-20" dirty="0" smtClean="0">
                <a:solidFill>
                  <a:srgbClr val="211F1F"/>
                </a:solidFill>
                <a:latin typeface="Arial"/>
                <a:cs typeface="Arial"/>
              </a:rPr>
              <a:t>j</a:t>
            </a:r>
            <a:r>
              <a:rPr lang="en-US" sz="1600" i="1" spc="-20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i="1" spc="-20" dirty="0" smtClean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1600" spc="-20" dirty="0">
                <a:solidFill>
                  <a:srgbClr val="211F1F"/>
                </a:solidFill>
                <a:latin typeface="Arial Unicode MS"/>
                <a:cs typeface="Arial Unicode MS"/>
              </a:rPr>
              <a:t>),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smtClean="0">
                <a:solidFill>
                  <a:srgbClr val="314A97"/>
                </a:solidFill>
                <a:latin typeface="Arial Unicode MS"/>
                <a:cs typeface="Arial Unicode MS"/>
              </a:rPr>
              <a:t>1.2a</a:t>
            </a:r>
            <a:r>
              <a:rPr lang="en-US" sz="1600" dirty="0" smtClean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1600" spc="4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 Unicode MS"/>
                <a:cs typeface="Arial Unicode MS"/>
              </a:rPr>
              <a:t>capacitivo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(-</a:t>
            </a:r>
            <a:r>
              <a:rPr sz="1600" i="1" spc="-20" dirty="0" smtClean="0">
                <a:solidFill>
                  <a:srgbClr val="211F1F"/>
                </a:solidFill>
                <a:latin typeface="Arial"/>
                <a:cs typeface="Arial"/>
              </a:rPr>
              <a:t>j</a:t>
            </a:r>
            <a:r>
              <a:rPr lang="en-US" sz="1600" i="1" spc="-20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i="1" spc="-20" dirty="0" smtClean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1600" spc="-20" dirty="0">
                <a:solidFill>
                  <a:srgbClr val="211F1F"/>
                </a:solidFill>
                <a:latin typeface="Arial Unicode MS"/>
                <a:cs typeface="Arial Unicode MS"/>
              </a:rPr>
              <a:t>),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spc="-10" dirty="0">
                <a:solidFill>
                  <a:srgbClr val="314A97"/>
                </a:solidFill>
                <a:latin typeface="Arial Unicode MS"/>
                <a:cs typeface="Arial Unicode MS"/>
              </a:rPr>
              <a:t>1.2b</a:t>
            </a:r>
            <a:r>
              <a:rPr sz="16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lang="en-US" sz="16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6807359" y="4056724"/>
            <a:ext cx="4321810" cy="3201517"/>
          </a:xfrm>
          <a:prstGeom prst="rect">
            <a:avLst/>
          </a:prstGeom>
          <a:solidFill>
            <a:srgbClr val="D1D3D5"/>
          </a:solidFill>
        </p:spPr>
        <p:txBody>
          <a:bodyPr vert="horz" wrap="square" lIns="0" tIns="97155" rIns="0" bIns="0" rtlCol="0">
            <a:spAutoFit/>
          </a:bodyPr>
          <a:lstStyle/>
          <a:p>
            <a:pPr marL="295910" marR="116839" indent="-152400" algn="just">
              <a:lnSpc>
                <a:spcPts val="2160"/>
              </a:lnSpc>
              <a:spcBef>
                <a:spcPts val="765"/>
              </a:spcBef>
              <a:buChar char="•"/>
              <a:tabLst>
                <a:tab pos="200660" algn="l"/>
              </a:tabLst>
            </a:pP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Según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(1.11),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 err="1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inductiv</a:t>
            </a:r>
            <a:r>
              <a:rPr lang="es-AR" sz="20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a,</a:t>
            </a:r>
            <a:r>
              <a:rPr lang="en-US" sz="20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lang="en-US" sz="2000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2000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20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carga.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Obviamente,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cantidad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dada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absorbida</a:t>
            </a:r>
            <a:r>
              <a:rPr sz="20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carga,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cuanto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cortocircuito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carga,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será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20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efecto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969" y="1060680"/>
            <a:ext cx="8354341" cy="2433800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58" y="4271885"/>
            <a:ext cx="6394901" cy="4029750"/>
          </a:xfrm>
          <a:prstGeom prst="rect">
            <a:avLst/>
          </a:prstGeom>
        </p:spPr>
      </p:pic>
      <p:sp>
        <p:nvSpPr>
          <p:cNvPr id="45" name="Rectángulo 44"/>
          <p:cNvSpPr/>
          <p:nvPr/>
        </p:nvSpPr>
        <p:spPr>
          <a:xfrm>
            <a:off x="412458" y="3682154"/>
            <a:ext cx="60960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3970" algn="just">
              <a:lnSpc>
                <a:spcPts val="1920"/>
              </a:lnSpc>
              <a:spcBef>
                <a:spcPts val="55"/>
              </a:spcBef>
            </a:pP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Considerando</a:t>
            </a:r>
            <a:r>
              <a:rPr lang="es-AR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lang="es-AR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(a)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debido a que la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lang="es-AR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π</a:t>
            </a:r>
            <a:r>
              <a:rPr lang="es-AR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pc="7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pc="-2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respecto</a:t>
            </a:r>
            <a:r>
              <a:rPr lang="es-AR" spc="5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lang="es-AR" spc="5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lang="es-AR" spc="6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tensión:</a:t>
            </a:r>
            <a:endParaRPr lang="es-AR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4956969" y="657948"/>
            <a:ext cx="6172158" cy="948337"/>
          </a:xfrm>
          <a:prstGeom prst="rect">
            <a:avLst/>
          </a:prstGeom>
          <a:solidFill>
            <a:srgbClr val="D1D3D5"/>
          </a:solidFill>
        </p:spPr>
        <p:txBody>
          <a:bodyPr vert="horz" wrap="square" lIns="0" tIns="100965" rIns="0" bIns="0" rtlCol="0">
            <a:spAutoFit/>
          </a:bodyPr>
          <a:lstStyle/>
          <a:p>
            <a:pPr marL="295910" marR="174625" indent="-152400" algn="just">
              <a:lnSpc>
                <a:spcPts val="2160"/>
              </a:lnSpc>
              <a:spcBef>
                <a:spcPts val="795"/>
              </a:spcBef>
              <a:buChar char="•"/>
              <a:tabLst>
                <a:tab pos="212725" algn="l"/>
              </a:tabLst>
            </a:pP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Según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(1.12)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314A97"/>
                </a:solidFill>
                <a:latin typeface="Arial Unicode MS"/>
                <a:cs typeface="Arial Unicode MS"/>
              </a:rPr>
              <a:t>1.2b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claro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inyecta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20" dirty="0">
                <a:solidFill>
                  <a:srgbClr val="211F1F"/>
                </a:solidFill>
                <a:latin typeface="Arial Unicode MS"/>
                <a:cs typeface="Arial Unicode MS"/>
              </a:rPr>
              <a:t>red.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6969" y="1715004"/>
            <a:ext cx="6172158" cy="48218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100"/>
              </a:spcBef>
            </a:pP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síntesis</a:t>
            </a:r>
            <a:r>
              <a:rPr dirty="0" smtClean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pc="7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reduce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dependiendo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naturaleza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vista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bus.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25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predominantemente </a:t>
            </a:r>
            <a:r>
              <a:rPr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dirty="0" smtClean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real,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evaluación</a:t>
            </a:r>
            <a:r>
              <a:rPr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efectos</a:t>
            </a:r>
            <a:r>
              <a:rPr spc="4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positivos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negativos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dada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esa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barra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requeriría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comparación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caída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(debido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flujo)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(debido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reactiva).</a:t>
            </a:r>
            <a:endParaRPr dirty="0">
              <a:latin typeface="Arial Unicode MS"/>
              <a:cs typeface="Arial Unicode MS"/>
            </a:endParaRPr>
          </a:p>
          <a:p>
            <a:pPr algn="just">
              <a:lnSpc>
                <a:spcPts val="2160"/>
              </a:lnSpc>
              <a:spcBef>
                <a:spcPts val="55"/>
              </a:spcBef>
            </a:pPr>
            <a:endParaRPr dirty="0">
              <a:latin typeface="Arial Unicode MS"/>
              <a:cs typeface="Arial Unicode MS"/>
            </a:endParaRPr>
          </a:p>
          <a:p>
            <a:pPr marL="12700" marR="140970" indent="152400" algn="just">
              <a:lnSpc>
                <a:spcPts val="2160"/>
              </a:lnSpc>
            </a:pP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reactancia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muy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pequeña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comparación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vistas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buses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hecho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reales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básicamente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naturaleza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reactiva,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conclusiones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obvias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siguientes: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9020" y="6670675"/>
            <a:ext cx="10850107" cy="1638269"/>
          </a:xfrm>
          <a:prstGeom prst="rect">
            <a:avLst/>
          </a:prstGeom>
          <a:solidFill>
            <a:srgbClr val="D1D3D5"/>
          </a:solidFill>
        </p:spPr>
        <p:txBody>
          <a:bodyPr vert="horz" wrap="square" lIns="0" tIns="98425" rIns="0" bIns="0" rtlCol="0">
            <a:spAutoFit/>
          </a:bodyPr>
          <a:lstStyle/>
          <a:p>
            <a:pPr marL="295910" marR="307975" indent="-152400" algn="just">
              <a:lnSpc>
                <a:spcPts val="2400"/>
              </a:lnSpc>
              <a:spcBef>
                <a:spcPts val="775"/>
              </a:spcBef>
              <a:buChar char="•"/>
              <a:tabLst>
                <a:tab pos="205104" algn="l"/>
              </a:tabLst>
            </a:pPr>
            <a:r>
              <a:rPr sz="20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correctamente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inyectando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 potencia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buses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(cargas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inductivas)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recursos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25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 cercanos.</a:t>
            </a:r>
            <a:r>
              <a:rPr sz="20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20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20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opuesto</a:t>
            </a:r>
            <a:r>
              <a:rPr sz="20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sz="20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disminución</a:t>
            </a:r>
            <a:r>
              <a:rPr sz="20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endParaRPr sz="2000" dirty="0">
              <a:latin typeface="Arial Unicode MS"/>
              <a:cs typeface="Arial Unicode MS"/>
            </a:endParaRPr>
          </a:p>
          <a:p>
            <a:pPr marL="295910" marR="284480" indent="-152400" algn="just">
              <a:lnSpc>
                <a:spcPts val="2400"/>
              </a:lnSpc>
              <a:buChar char="•"/>
              <a:tabLst>
                <a:tab pos="205104" algn="l"/>
              </a:tabLst>
            </a:pP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Cuanto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transporte,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será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20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esfuerzo</a:t>
            </a:r>
            <a:r>
              <a:rPr lang="es-AR" sz="20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de </a:t>
            </a:r>
            <a:r>
              <a:rPr sz="20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2000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2000" spc="7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 err="1">
                <a:solidFill>
                  <a:srgbClr val="211F1F"/>
                </a:solidFill>
                <a:latin typeface="Arial Unicode MS"/>
                <a:cs typeface="Arial Unicode MS"/>
              </a:rPr>
              <a:t>sostener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2000" spc="7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los </a:t>
            </a:r>
            <a:r>
              <a:rPr sz="20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;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efecto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capacitivo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líneas.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16" name="object 41"/>
          <p:cNvSpPr txBox="1"/>
          <p:nvPr/>
        </p:nvSpPr>
        <p:spPr>
          <a:xfrm>
            <a:off x="461169" y="269875"/>
            <a:ext cx="10668000" cy="577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100"/>
              </a:spcBef>
            </a:pP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manera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análoga,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considerando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(Fig.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314A97"/>
                </a:solidFill>
                <a:latin typeface="Arial Unicode MS"/>
                <a:cs typeface="Arial Unicode MS"/>
              </a:rPr>
              <a:t>1.2b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 entregada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carga:</a:t>
            </a:r>
            <a:endParaRPr dirty="0">
              <a:latin typeface="Arial Unicode MS"/>
              <a:cs typeface="Arial Unicode MS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20" y="1235029"/>
            <a:ext cx="4677949" cy="4538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object 73"/>
          <p:cNvSpPr txBox="1"/>
          <p:nvPr/>
        </p:nvSpPr>
        <p:spPr>
          <a:xfrm>
            <a:off x="251181" y="4366133"/>
            <a:ext cx="5391588" cy="2467342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0800" marR="17780" indent="152400" algn="just">
              <a:lnSpc>
                <a:spcPts val="1920"/>
              </a:lnSpc>
              <a:spcBef>
                <a:spcPts val="140"/>
              </a:spcBef>
            </a:pPr>
            <a:r>
              <a:rPr sz="1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ecuaciones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(1.3)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(1.4)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describen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314A97"/>
                </a:solidFill>
                <a:latin typeface="Arial Unicode MS"/>
                <a:cs typeface="Arial Unicode MS"/>
              </a:rPr>
              <a:t>1.3b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 Unicode MS"/>
                <a:cs typeface="Arial Unicode MS"/>
              </a:rPr>
              <a:t>asumiendo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i="1" spc="85" dirty="0" smtClean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lang="en-US" sz="1600" i="1" spc="85" dirty="0" smtClean="0">
                <a:solidFill>
                  <a:srgbClr val="211F1F"/>
                </a:solidFill>
                <a:latin typeface="Arial"/>
                <a:cs typeface="Arial"/>
              </a:rPr>
              <a:t>1</a:t>
            </a:r>
            <a:r>
              <a:rPr sz="1600" i="1" spc="45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i="1" dirty="0" smtClean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lang="en-US" sz="1600" i="1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i="1" dirty="0" smtClean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1600" i="1" spc="40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r>
              <a:rPr sz="160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i="1" spc="85" dirty="0" err="1" smtClean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lang="en-US" sz="1600" i="1" spc="85" dirty="0" err="1" smtClean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1600" i="1" spc="40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1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1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llegar</a:t>
            </a:r>
            <a:r>
              <a:rPr sz="1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1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mismas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conclusiones</a:t>
            </a:r>
            <a:r>
              <a:rPr sz="1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antes</a:t>
            </a:r>
            <a:r>
              <a:rPr sz="1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600" spc="8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se </a:t>
            </a:r>
            <a:r>
              <a:rPr lang="en-US" sz="1600" spc="8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considera</a:t>
            </a:r>
            <a:r>
              <a:rPr lang="en-US" sz="1600" spc="8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la </a:t>
            </a:r>
            <a:r>
              <a:rPr lang="en-US" sz="1600" spc="8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admitanca</a:t>
            </a:r>
            <a:r>
              <a:rPr lang="en-US" sz="1600" spc="8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shunt</a:t>
            </a:r>
            <a:r>
              <a:rPr lang="en-US" sz="1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i="1" spc="-25" dirty="0" smtClean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1600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Obviamente,</a:t>
            </a:r>
            <a:r>
              <a:rPr sz="1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1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1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incluye</a:t>
            </a:r>
            <a:r>
              <a:rPr sz="1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6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admitancia</a:t>
            </a:r>
            <a:r>
              <a:rPr lang="en-US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shunt, </a:t>
            </a:r>
            <a:r>
              <a:rPr sz="1600" i="1" dirty="0" smtClean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lang="en-US" sz="800" i="1" dirty="0" smtClean="0">
                <a:solidFill>
                  <a:srgbClr val="211F1F"/>
                </a:solidFill>
                <a:latin typeface="Arial"/>
                <a:cs typeface="Arial"/>
              </a:rPr>
              <a:t>2</a:t>
            </a:r>
            <a:r>
              <a:rPr sz="1600" i="1" spc="100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1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1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1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1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 Unicode MS"/>
                <a:cs typeface="Arial Unicode MS"/>
              </a:rPr>
              <a:t>contribución</a:t>
            </a:r>
            <a:r>
              <a:rPr sz="1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i="1" spc="-45" dirty="0" smtClean="0">
                <a:solidFill>
                  <a:srgbClr val="211F1F"/>
                </a:solidFill>
                <a:latin typeface="Arial"/>
                <a:cs typeface="Arial"/>
              </a:rPr>
              <a:t>ωCV</a:t>
            </a:r>
            <a:r>
              <a:rPr lang="en-US" sz="800" i="1" spc="-45" dirty="0" smtClean="0">
                <a:solidFill>
                  <a:srgbClr val="211F1F"/>
                </a:solidFill>
                <a:latin typeface="Arial"/>
                <a:cs typeface="Arial"/>
              </a:rPr>
              <a:t>2</a:t>
            </a:r>
            <a:r>
              <a:rPr sz="1600" spc="-37" baseline="299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lang="en-US" sz="1600" spc="-2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a la </a:t>
            </a:r>
            <a:r>
              <a:rPr lang="en-US" sz="1600" spc="-25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po</a:t>
            </a:r>
            <a:r>
              <a:rPr sz="1600" spc="-25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tencia</a:t>
            </a:r>
            <a:r>
              <a:rPr sz="1600" spc="6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1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carga.</a:t>
            </a:r>
            <a:r>
              <a:rPr sz="1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600" spc="65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lang="en-US" sz="1600" spc="6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600" spc="65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otro</a:t>
            </a:r>
            <a:r>
              <a:rPr lang="en-US" sz="1600" spc="6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600" spc="65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lang="en-US" sz="1600" spc="6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, </a:t>
            </a:r>
            <a:r>
              <a:rPr sz="1600" i="1" dirty="0" smtClean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lang="en-US" sz="800" i="1" dirty="0" smtClean="0">
                <a:solidFill>
                  <a:srgbClr val="211F1F"/>
                </a:solidFill>
                <a:latin typeface="Arial"/>
                <a:cs typeface="Arial"/>
              </a:rPr>
              <a:t>2</a:t>
            </a:r>
            <a:r>
              <a:rPr sz="1600" i="1" spc="60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spc="-1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lang="en-US" sz="16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dependerá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 contribución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adici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onal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lang="es-AR" sz="1600" spc="12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admitancia </a:t>
            </a:r>
            <a:r>
              <a:rPr lang="es-AR" sz="16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shunt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spc="-2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lado </a:t>
            </a:r>
            <a:r>
              <a:rPr lang="es-AR" sz="1600" i="1" spc="-55" dirty="0" smtClean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lang="es-AR" sz="800" i="1" spc="-55" dirty="0" smtClean="0">
                <a:solidFill>
                  <a:srgbClr val="211F1F"/>
                </a:solidFill>
                <a:latin typeface="Arial"/>
                <a:cs typeface="Arial"/>
              </a:rPr>
              <a:t>1</a:t>
            </a:r>
            <a:r>
              <a:rPr lang="es-AR" sz="1600" i="1" spc="120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lang="es-AR" sz="1600" spc="-2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endParaRPr lang="es-AR" sz="1600" dirty="0" smtClean="0">
              <a:latin typeface="Arial Unicode MS"/>
              <a:cs typeface="Arial Unicode MS"/>
            </a:endParaRPr>
          </a:p>
          <a:p>
            <a:pPr marL="50800" marR="17780" indent="152400">
              <a:lnSpc>
                <a:spcPts val="1920"/>
              </a:lnSpc>
              <a:spcBef>
                <a:spcPts val="140"/>
              </a:spcBef>
            </a:pP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035556" y="2632911"/>
            <a:ext cx="546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764112" y="2785311"/>
            <a:ext cx="546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51181" y="6899275"/>
            <a:ext cx="10801788" cy="1935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just">
              <a:spcBef>
                <a:spcPts val="625"/>
              </a:spcBef>
            </a:pPr>
            <a:r>
              <a:rPr sz="1600" spc="-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-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800" i="1" spc="-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1600" i="1" spc="5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-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800" i="1" spc="-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600" i="1" spc="5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800" i="1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1600" i="1" spc="5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=0,0;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pero</a:t>
            </a:r>
            <a:r>
              <a:rPr lang="en-US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800" i="1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600" i="1" spc="5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también.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tanto,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partir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lang="en-US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anteriores,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</a:t>
            </a:r>
            <a:r>
              <a:rPr lang="es-AR" sz="1600" spc="7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potencia activa </a:t>
            </a:r>
            <a:r>
              <a:rPr lang="es-AR" sz="1600" i="1" spc="-4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AR" sz="8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AR" sz="1600" spc="3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inyectada</a:t>
            </a:r>
            <a:r>
              <a:rPr lang="es-AR" sz="1600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1600" spc="8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1600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s-AR" sz="1600" spc="8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1600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</a:t>
            </a:r>
            <a:r>
              <a:rPr lang="es-AR" sz="1600" spc="8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cero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1600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de </a:t>
            </a:r>
            <a:r>
              <a:rPr lang="es-AR" sz="1600"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reactivo. Bajo estas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condiciones,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transmitida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a magnitud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spc="-2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voltaje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constante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AR" sz="1600" spc="1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AR" sz="1600" spc="1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unitario.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spc="-3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transmite</a:t>
            </a:r>
            <a:r>
              <a:rPr lang="es-AR" sz="1600" spc="1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una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lang="es-AR" sz="1600" i="1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1600" i="1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superior</a:t>
            </a:r>
            <a:r>
              <a:rPr lang="es-AR" sz="1600" spc="1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spc="-2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potencia natural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i="1" spc="-4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AR" sz="800" i="1" spc="-4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AR" sz="1600" i="1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AR" sz="1600" spc="7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ocurre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lang="es-AR" sz="1600" spc="7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aéreas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altamente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cargadas,</a:t>
            </a:r>
            <a:r>
              <a:rPr lang="es-AR" sz="1600" spc="7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absorbe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spc="-2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AR" sz="1600" spc="18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reactiva.</a:t>
            </a:r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625"/>
              </a:spcBef>
            </a:pPr>
            <a:endParaRPr lang="es-AR" sz="900" dirty="0" smtClean="0">
              <a:latin typeface="Arial Unicode MS"/>
              <a:cs typeface="Arial Unicode MS"/>
            </a:endParaRPr>
          </a:p>
          <a:p>
            <a:pPr marL="12700">
              <a:spcBef>
                <a:spcPts val="625"/>
              </a:spcBef>
            </a:pPr>
            <a:endParaRPr lang="es-AR" sz="900" dirty="0" smtClean="0">
              <a:latin typeface="Arial Unicode MS"/>
              <a:cs typeface="Arial Unicode MS"/>
            </a:endParaRPr>
          </a:p>
          <a:p>
            <a:pPr marL="12700">
              <a:spcBef>
                <a:spcPts val="130"/>
              </a:spcBef>
            </a:pPr>
            <a:endParaRPr lang="es-AR" sz="750" dirty="0" smtClean="0">
              <a:latin typeface="Arial Unicode MS"/>
              <a:cs typeface="Arial Unicode MS"/>
            </a:endParaRPr>
          </a:p>
          <a:p>
            <a:pPr marL="12700">
              <a:spcBef>
                <a:spcPts val="130"/>
              </a:spcBef>
            </a:pPr>
            <a:endParaRPr sz="750" dirty="0">
              <a:latin typeface="Arial Unicode MS"/>
              <a:cs typeface="Arial Unicode MS"/>
            </a:endParaRPr>
          </a:p>
        </p:txBody>
      </p:sp>
      <p:sp>
        <p:nvSpPr>
          <p:cNvPr id="107" name="object 15"/>
          <p:cNvSpPr txBox="1"/>
          <p:nvPr/>
        </p:nvSpPr>
        <p:spPr>
          <a:xfrm>
            <a:off x="251181" y="183061"/>
            <a:ext cx="10776210" cy="12311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20"/>
              </a:lnSpc>
              <a:spcBef>
                <a:spcPts val="100"/>
              </a:spcBef>
            </a:pPr>
            <a:r>
              <a:rPr sz="1600" b="1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z="1600" b="1" spc="1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b="1"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longitud</a:t>
            </a:r>
            <a:r>
              <a:rPr sz="1600" b="1"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media-</a:t>
            </a:r>
            <a:r>
              <a:rPr sz="1600" b="1"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larga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20"/>
              </a:lnSpc>
              <a:spcBef>
                <a:spcPts val="35"/>
              </a:spcBef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1920"/>
              </a:lnSpc>
            </a:pP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examinar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</a:t>
            </a:r>
            <a:r>
              <a:rPr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larga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admitancia</a:t>
            </a:r>
            <a:r>
              <a:rPr lang="en-US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1600"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depreciar</a:t>
            </a:r>
            <a:r>
              <a:rPr lang="en-US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suponía</a:t>
            </a:r>
            <a:r>
              <a:rPr sz="1600" spc="4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4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corta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(Fig.</a:t>
            </a:r>
            <a:r>
              <a:rPr sz="1600" spc="4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314A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referimos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ahora</a:t>
            </a:r>
            <a:r>
              <a:rPr sz="1600" spc="4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Γesquema</a:t>
            </a:r>
            <a:r>
              <a:rPr sz="1600" spc="4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(ver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314A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sz="1600" spc="1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donde</a:t>
            </a:r>
            <a:r>
              <a:rPr sz="1600" spc="1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600" spc="1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parámetros</a:t>
            </a:r>
            <a:r>
              <a:rPr sz="1600"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</a:t>
            </a:r>
            <a:r>
              <a:rPr sz="1600" spc="12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spc="12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modelan</a:t>
            </a:r>
            <a:r>
              <a:rPr sz="1600" spc="13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mediante</a:t>
            </a:r>
            <a:r>
              <a:rPr sz="1600" spc="1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1600" spc="1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r>
              <a:rPr sz="1600"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concentrada</a:t>
            </a:r>
            <a:r>
              <a:rPr sz="1600" spc="1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-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1600" spc="-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Imagen 1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81" y="1479968"/>
            <a:ext cx="5391588" cy="2820365"/>
          </a:xfrm>
          <a:prstGeom prst="rect">
            <a:avLst/>
          </a:prstGeom>
        </p:spPr>
      </p:pic>
      <p:pic>
        <p:nvPicPr>
          <p:cNvPr id="109" name="Imagen 1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2769" y="1260475"/>
            <a:ext cx="5410200" cy="52655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56369" y="269875"/>
            <a:ext cx="10591800" cy="181998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152400" algn="just">
              <a:lnSpc>
                <a:spcPct val="133300"/>
              </a:lnSpc>
              <a:spcBef>
                <a:spcPts val="140"/>
              </a:spcBef>
            </a:pP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cables,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término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i="1" spc="-45" dirty="0">
                <a:latin typeface="Arial" panose="020B0604020202020204" pitchFamily="34" charset="0"/>
                <a:cs typeface="Arial" panose="020B0604020202020204" pitchFamily="34" charset="0"/>
              </a:rPr>
              <a:t>CV</a:t>
            </a:r>
            <a:r>
              <a:rPr i="1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predominante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generación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supera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absorción.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cable,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térmica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máxima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admisible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siempre</a:t>
            </a:r>
            <a:r>
              <a:rPr spc="5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inferior</a:t>
            </a:r>
            <a:r>
              <a:rPr spc="114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114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114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12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pc="-10" dirty="0" smtClean="0">
              <a:solidFill>
                <a:srgbClr val="211F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152400" algn="just">
              <a:lnSpc>
                <a:spcPct val="133300"/>
              </a:lnSpc>
              <a:spcBef>
                <a:spcPts val="140"/>
              </a:spcBef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5100" algn="just">
              <a:spcBef>
                <a:spcPts val="250"/>
              </a:spcBef>
            </a:pP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-4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conclusión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endParaRPr sz="800"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6070" y="2137986"/>
            <a:ext cx="10591800" cy="3530710"/>
          </a:xfrm>
          <a:prstGeom prst="rect">
            <a:avLst/>
          </a:prstGeom>
          <a:solidFill>
            <a:srgbClr val="D1D3D5"/>
          </a:solidFill>
        </p:spPr>
        <p:txBody>
          <a:bodyPr vert="horz" wrap="square" lIns="0" tIns="95885" rIns="0" bIns="0" rtlCol="0">
            <a:spAutoFit/>
          </a:bodyPr>
          <a:lstStyle/>
          <a:p>
            <a:pPr marL="295910" marR="233045" indent="-152400" algn="just">
              <a:lnSpc>
                <a:spcPct val="153800"/>
              </a:lnSpc>
              <a:spcBef>
                <a:spcPts val="755"/>
              </a:spcBef>
              <a:buChar char="•"/>
              <a:tabLst>
                <a:tab pos="196850" algn="l"/>
              </a:tabLst>
            </a:pP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4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 err="1">
                <a:solidFill>
                  <a:srgbClr val="211F1F"/>
                </a:solidFill>
                <a:latin typeface="Arial Unicode MS"/>
                <a:cs typeface="Arial Unicode MS"/>
              </a:rPr>
              <a:t>admitancia</a:t>
            </a:r>
            <a:r>
              <a:rPr sz="24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24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shunt </a:t>
            </a:r>
            <a:r>
              <a:rPr sz="2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2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24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general,</a:t>
            </a:r>
            <a:r>
              <a:rPr sz="24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24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contribución</a:t>
            </a:r>
            <a:r>
              <a:rPr sz="2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 err="1">
                <a:solidFill>
                  <a:srgbClr val="211F1F"/>
                </a:solidFill>
                <a:latin typeface="Arial Unicode MS"/>
                <a:cs typeface="Arial Unicode MS"/>
              </a:rPr>
              <a:t>significativa</a:t>
            </a:r>
            <a:r>
              <a:rPr sz="24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lang="en-US" sz="240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lang="en-US"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soporte</a:t>
            </a:r>
            <a:r>
              <a:rPr sz="24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24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de </a:t>
            </a:r>
            <a:r>
              <a:rPr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4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spc="-1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2400" spc="12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compensando</a:t>
            </a:r>
            <a:r>
              <a:rPr sz="24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parcialmente</a:t>
            </a:r>
            <a:r>
              <a:rPr sz="2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24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z="2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locales,</a:t>
            </a:r>
            <a:r>
              <a:rPr sz="24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excepto</a:t>
            </a:r>
            <a:r>
              <a:rPr sz="2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24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24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particulares</a:t>
            </a:r>
            <a:r>
              <a:rPr sz="2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4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2400" spc="-1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24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lang="en-US" sz="2400" spc="-10" dirty="0" smtClean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5910" marR="233045" indent="-152400" algn="just">
              <a:lnSpc>
                <a:spcPct val="153800"/>
              </a:lnSpc>
              <a:spcBef>
                <a:spcPts val="755"/>
              </a:spcBef>
              <a:buChar char="•"/>
              <a:tabLst>
                <a:tab pos="196850" algn="l"/>
              </a:tabLst>
            </a:pPr>
            <a:endParaRPr lang="en-US" sz="2400" dirty="0" smtClean="0">
              <a:latin typeface="Arial Unicode MS"/>
              <a:cs typeface="Arial Unicode MS"/>
            </a:endParaRPr>
          </a:p>
          <a:p>
            <a:pPr marL="295910" marR="353695" indent="-152400" algn="just">
              <a:lnSpc>
                <a:spcPct val="142900"/>
              </a:lnSpc>
              <a:spcBef>
                <a:spcPts val="10"/>
              </a:spcBef>
              <a:buChar char="•"/>
              <a:tabLst>
                <a:tab pos="200660" algn="l"/>
              </a:tabLst>
            </a:pPr>
            <a:r>
              <a:rPr sz="2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Cuanto</a:t>
            </a:r>
            <a:r>
              <a:rPr sz="2400" spc="8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2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2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 tension </a:t>
            </a:r>
            <a:r>
              <a:rPr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400" spc="8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línea,</a:t>
            </a:r>
            <a:r>
              <a:rPr sz="2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2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será</a:t>
            </a:r>
            <a:r>
              <a:rPr sz="2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producción</a:t>
            </a:r>
            <a:r>
              <a:rPr sz="2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2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2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spc="-25" dirty="0" err="1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24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2400" spc="2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 </a:t>
            </a:r>
            <a:r>
              <a:rPr sz="2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admi</a:t>
            </a:r>
            <a:r>
              <a:rPr lang="en-US" sz="2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tancia</a:t>
            </a:r>
            <a:r>
              <a:rPr lang="en-US"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shunt</a:t>
            </a:r>
            <a:r>
              <a:rPr sz="24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2400" dirty="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0039" y="5984875"/>
            <a:ext cx="10606402" cy="1993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2900"/>
              </a:lnSpc>
              <a:spcBef>
                <a:spcPts val="100"/>
              </a:spcBef>
            </a:pP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duda,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contribución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admitancia</a:t>
            </a:r>
            <a:r>
              <a:rPr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</a:t>
            </a:r>
            <a:r>
              <a:rPr spc="9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considerada</a:t>
            </a:r>
            <a:r>
              <a:rPr spc="4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tension 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pc="7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potencia,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pero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términos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2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pc="1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determinan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1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operación;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1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admitancia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 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pc="1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pc="1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utilizar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pc="2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real.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otras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palabras,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generalmente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sería</a:t>
            </a:r>
            <a:r>
              <a:rPr spc="2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operado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desconexión</a:t>
            </a:r>
            <a:r>
              <a:rPr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</a:t>
            </a:r>
            <a:r>
              <a:rPr lang="en-US"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ción</a:t>
            </a:r>
            <a:r>
              <a:rPr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569" y="255003"/>
            <a:ext cx="914400" cy="43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1446</TotalTime>
  <Words>1418</Words>
  <Application>Microsoft Office PowerPoint</Application>
  <PresentationFormat>Personalizado</PresentationFormat>
  <Paragraphs>60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Times New Roman</vt:lpstr>
      <vt:lpstr>Century Gothic</vt:lpstr>
      <vt:lpstr>Arial Unicode MS</vt:lpstr>
      <vt:lpstr>Wingdings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Cuenta Microsoft</cp:lastModifiedBy>
  <cp:revision>24</cp:revision>
  <dcterms:created xsi:type="dcterms:W3CDTF">2021-11-04T05:04:22Z</dcterms:created>
  <dcterms:modified xsi:type="dcterms:W3CDTF">2021-11-14T19:31:30Z</dcterms:modified>
</cp:coreProperties>
</file>